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Masters/slideMaster19.xml" ContentType="application/vnd.openxmlformats-officedocument.presentationml.slideMaster+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Masters/slideMaster17.xml" ContentType="application/vnd.openxmlformats-officedocument.presentationml.slideMaster+xml"/>
  <Override PartName="/ppt/slides/slide14.xml" ContentType="application/vnd.openxmlformats-officedocument.presentationml.slide+xml"/>
  <Override PartName="/ppt/slideLayouts/slideLayout13.xml" ContentType="application/vnd.openxmlformats-officedocument.presentationml.slideLayout+xml"/>
  <Override PartName="/ppt/theme/theme18.xml" ContentType="application/vnd.openxmlformats-officedocument.theme+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Masters/slideMaster15.xml" ContentType="application/vnd.openxmlformats-officedocument.presentationml.slideMaster+xml"/>
  <Override PartName="/ppt/slideMasters/slideMaster24.xml" ContentType="application/vnd.openxmlformats-officedocument.presentationml.slideMaster+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heme/theme16.xml" ContentType="application/vnd.openxmlformats-officedocument.theme+xml"/>
  <Override PartName="/ppt/slideLayouts/slideLayout20.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slideMasters/slideMaster22.xml" ContentType="application/vnd.openxmlformats-officedocument.presentationml.slideMaster+xml"/>
  <Override PartName="/ppt/theme/theme14.xml" ContentType="application/vnd.openxmlformats-officedocument.theme+xml"/>
  <Override PartName="/ppt/theme/theme23.xml" ContentType="application/vnd.openxmlformats-officedocument.theme+xml"/>
  <Override PartName="/ppt/theme/theme25.xml" ContentType="application/vnd.openxmlformats-officedocument.theme+xml"/>
  <Override PartName="/docProps/core1.xml" ContentType="application/vnd.openxmlformats-package.core-properties+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theme/theme21.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theme/theme4.xml" ContentType="application/vnd.openxmlformats-officedocument.theme+xml"/>
  <Override PartName="/ppt/slideLayouts/slideLayout7.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Masters/slideMaster18.xml" ContentType="application/vnd.openxmlformats-officedocument.presentationml.slideMaster+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Masters/slideMaster25.xml" ContentType="application/vnd.openxmlformats-officedocument.presentationml.slideMaster+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19.xml" ContentType="application/vnd.openxmlformats-officedocument.theme+xml"/>
  <Override PartName="/ppt/slideLayouts/slideLayout23.xml" ContentType="application/vnd.openxmlformats-officedocument.presentationml.slideLayout+xml"/>
  <Override PartName="/docProps/app.xml" ContentType="application/vnd.openxmlformats-officedocument.extended-properties+xml"/>
  <Override PartName="/ppt/slideMasters/slideMaster14.xml" ContentType="application/vnd.openxmlformats-officedocument.presentationml.slideMaster+xml"/>
  <Override PartName="/ppt/slideMasters/slideMaster23.xml" ContentType="application/vnd.openxmlformats-officedocument.presentationml.slideMaster+xml"/>
  <Override PartName="/ppt/slides/slide11.xml" ContentType="application/vnd.openxmlformats-officedocument.presentationml.slide+xml"/>
  <Override PartName="/ppt/slideLayouts/slideLayout12.xml" ContentType="application/vnd.openxmlformats-officedocument.presentationml.slideLayout+xml"/>
  <Override PartName="/ppt/theme/theme17.xml" ContentType="application/vnd.openxmlformats-officedocument.theme+xml"/>
  <Override PartName="/ppt/slideLayouts/slideLayout21.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Masters/slideMaster21.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theme/theme24.xml" ContentType="application/vnd.openxmlformats-officedocument.them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theme/theme22.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theme/theme20.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1.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8757" autoAdjust="0"/>
    <p:restoredTop sz="94660"/>
  </p:normalViewPr>
  <p:slideViewPr>
    <p:cSldViewPr>
      <p:cViewPr>
        <p:scale>
          <a:sx n="91" d="100"/>
          <a:sy n="91" d="100"/>
        </p:scale>
        <p:origin x="-1066" y="-38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6.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92;p19"/>
          <p:cNvPicPr/>
          <p:nvPr/>
        </p:nvPicPr>
        <p:blipFill>
          <a:blip r:embed="rId3"/>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pic>
        <p:nvPicPr>
          <p:cNvPr id="40" name="Google Shape;111;p20"/>
          <p:cNvPicPr/>
          <p:nvPr/>
        </p:nvPicPr>
        <p:blipFill>
          <a:blip r:embed="rId3"/>
          <a:srcRect l="659" r="5106" b="5177"/>
          <a:stretch/>
        </p:blipFill>
        <p:spPr>
          <a:xfrm rot="10800000">
            <a:off x="56880" y="0"/>
            <a:ext cx="9087120" cy="5143320"/>
          </a:xfrm>
          <a:prstGeom prst="rect">
            <a:avLst/>
          </a:prstGeom>
          <a:ln w="0">
            <a:noFill/>
          </a:ln>
        </p:spPr>
      </p:pic>
      <p:pic>
        <p:nvPicPr>
          <p:cNvPr id="41" name="Google Shape;112;p20"/>
          <p:cNvPicPr/>
          <p:nvPr/>
        </p:nvPicPr>
        <p:blipFill>
          <a:blip r:embed="rId4"/>
          <a:srcRect l="73197" t="14242" b="33519"/>
          <a:stretch/>
        </p:blipFill>
        <p:spPr>
          <a:xfrm rot="10800000">
            <a:off x="360" y="2557440"/>
            <a:ext cx="2449440" cy="2585880"/>
          </a:xfrm>
          <a:prstGeom prst="rect">
            <a:avLst/>
          </a:prstGeom>
          <a:ln w="0">
            <a:noFill/>
          </a:ln>
        </p:spPr>
      </p:pic>
      <p:sp>
        <p:nvSpPr>
          <p:cNvPr id="42"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14;p3"/>
          <p:cNvPicPr/>
          <p:nvPr/>
        </p:nvPicPr>
        <p:blipFill>
          <a:blip r:embed="rId3"/>
          <a:srcRect l="3735"/>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7" name="Google Shape;115;p21"/>
          <p:cNvPicPr/>
          <p:nvPr/>
        </p:nvPicPr>
        <p:blipFill>
          <a:blip r:embed="rId3"/>
          <a:srcRect l="-8567" r="12300"/>
          <a:stretch/>
        </p:blipFill>
        <p:spPr>
          <a:xfrm rot="10800000">
            <a:off x="360" y="0"/>
            <a:ext cx="9143640" cy="5143320"/>
          </a:xfrm>
          <a:prstGeom prst="rect">
            <a:avLst/>
          </a:prstGeom>
          <a:ln w="0">
            <a:noFill/>
          </a:ln>
        </p:spPr>
      </p:pic>
      <p:sp>
        <p:nvSpPr>
          <p:cNvPr id="48"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strike="noStrike" spc="-1">
                <a:solidFill>
                  <a:schemeClr val="dk1"/>
                </a:solidFill>
                <a:latin typeface="Arial"/>
              </a:rPr>
              <a:t>Click to edit the title text format</a:t>
            </a:r>
          </a:p>
        </p:txBody>
      </p:sp>
      <p:sp>
        <p:nvSpPr>
          <p:cNvPr id="49"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strike="noStrike" spc="-1">
                <a:solidFill>
                  <a:schemeClr val="dk1"/>
                </a:solidFill>
                <a:latin typeface="Open Sans"/>
                <a:ea typeface="Open Sans"/>
              </a:rPr>
              <a:t>CREDITS:</a:t>
            </a:r>
            <a:r>
              <a:rPr lang="en" sz="1000" b="0" strike="noStrike" spc="-1">
                <a:solidFill>
                  <a:schemeClr val="dk1"/>
                </a:solidFill>
                <a:latin typeface="Open Sans"/>
                <a:ea typeface="Open Sans"/>
              </a:rPr>
              <a:t> This presentation template was created by </a:t>
            </a:r>
            <a:r>
              <a:rPr lang="en" sz="1000" b="1" u="sng" strike="noStrike" spc="-1">
                <a:solidFill>
                  <a:schemeClr val="dk1"/>
                </a:solidFill>
                <a:uFillTx/>
                <a:latin typeface="Open Sans"/>
                <a:ea typeface="Open Sans"/>
                <a:hlinkClick r:id="rId4"/>
              </a:rPr>
              <a:t>Slidesgo</a:t>
            </a:r>
            <a:r>
              <a:rPr lang="en" sz="1000" b="0" strike="noStrike" spc="-1">
                <a:solidFill>
                  <a:schemeClr val="dk1"/>
                </a:solidFill>
                <a:latin typeface="Open Sans"/>
                <a:ea typeface="Open Sans"/>
              </a:rPr>
              <a:t>, and includes icons, infographics &amp; images by </a:t>
            </a:r>
            <a:r>
              <a:rPr lang="en" sz="1000" b="1" u="sng" strike="noStrike" spc="-1">
                <a:solidFill>
                  <a:schemeClr val="dk1"/>
                </a:solidFill>
                <a:uFillTx/>
                <a:latin typeface="Open Sans"/>
                <a:ea typeface="Open Sans"/>
                <a:hlinkClick r:id="rId5"/>
              </a:rPr>
              <a:t>Freepik</a:t>
            </a:r>
            <a:r>
              <a:rPr lang="en" sz="1000" b="0" strike="noStrike" spc="-1">
                <a:solidFill>
                  <a:schemeClr val="dk1"/>
                </a:solidFill>
                <a:latin typeface="Open Sans"/>
                <a:ea typeface="Open Sans"/>
              </a:rPr>
              <a:t> </a:t>
            </a:r>
            <a:endParaRPr lang="en-US" sz="1000" b="0" strike="noStrike" spc="-1">
              <a:solidFill>
                <a:srgbClr val="FFFFFF"/>
              </a:solidFill>
              <a:latin typeface="OpenSymbol"/>
            </a:endParaRPr>
          </a:p>
        </p:txBody>
      </p:sp>
      <p:sp>
        <p:nvSpPr>
          <p:cNvPr id="5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20;p4"/>
          <p:cNvPicPr/>
          <p:nvPr/>
        </p:nvPicPr>
        <p:blipFill>
          <a:blip r:embed="rId3"/>
          <a:srcRect t="-7978" b="7978"/>
          <a:stretch/>
        </p:blipFill>
        <p:spPr>
          <a:xfrm rot="10800000" flipH="1">
            <a:off x="0" y="0"/>
            <a:ext cx="9143640" cy="5143320"/>
          </a:xfrm>
          <a:prstGeom prst="rect">
            <a:avLst/>
          </a:prstGeom>
          <a:ln w="0">
            <a:noFill/>
          </a:ln>
        </p:spPr>
      </p:pic>
      <p:sp>
        <p:nvSpPr>
          <p:cNvPr id="52"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3"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6" name="Google Shape;24;p5"/>
          <p:cNvGrpSpPr/>
          <p:nvPr/>
        </p:nvGrpSpPr>
        <p:grpSpPr>
          <a:xfrm>
            <a:off x="0" y="0"/>
            <a:ext cx="9143640" cy="5143680"/>
            <a:chOff x="0" y="0"/>
            <a:chExt cx="9143640" cy="5143680"/>
          </a:xfrm>
        </p:grpSpPr>
        <p:pic>
          <p:nvPicPr>
            <p:cNvPr id="57" name="Google Shape;25;p5"/>
            <p:cNvPicPr/>
            <p:nvPr/>
          </p:nvPicPr>
          <p:blipFill>
            <a:blip r:embed="rId3"/>
            <a:srcRect l="734" t="14280" r="5031" b="-9100"/>
            <a:stretch/>
          </p:blipFill>
          <p:spPr>
            <a:xfrm rot="10800000" flipH="1">
              <a:off x="0" y="0"/>
              <a:ext cx="9087120" cy="5143320"/>
            </a:xfrm>
            <a:prstGeom prst="rect">
              <a:avLst/>
            </a:prstGeom>
            <a:ln w="0">
              <a:noFill/>
            </a:ln>
          </p:spPr>
        </p:pic>
        <p:pic>
          <p:nvPicPr>
            <p:cNvPr id="58" name="Google Shape;26;p5"/>
            <p:cNvPicPr/>
            <p:nvPr/>
          </p:nvPicPr>
          <p:blipFill>
            <a:blip r:embed="rId4"/>
            <a:srcRect l="72344" t="21048" r="853" b="26716"/>
            <a:stretch/>
          </p:blipFill>
          <p:spPr>
            <a:xfrm>
              <a:off x="6694200" y="0"/>
              <a:ext cx="2449440" cy="2585880"/>
            </a:xfrm>
            <a:prstGeom prst="rect">
              <a:avLst/>
            </a:prstGeom>
            <a:ln w="0">
              <a:noFill/>
            </a:ln>
          </p:spPr>
        </p:pic>
      </p:grpSp>
      <p:sp>
        <p:nvSpPr>
          <p:cNvPr id="59"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0"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87222"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4" name="Google Shape;34;p6"/>
          <p:cNvPicPr/>
          <p:nvPr/>
        </p:nvPicPr>
        <p:blipFill>
          <a:blip r:embed="rId3"/>
          <a:stretch/>
        </p:blipFill>
        <p:spPr>
          <a:xfrm>
            <a:off x="0" y="0"/>
            <a:ext cx="9143640" cy="4951080"/>
          </a:xfrm>
          <a:prstGeom prst="rect">
            <a:avLst/>
          </a:prstGeom>
          <a:ln w="0">
            <a:noFill/>
          </a:ln>
        </p:spPr>
      </p:pic>
      <p:sp>
        <p:nvSpPr>
          <p:cNvPr id="65"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8"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69"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4;p13"/>
          <p:cNvPicPr/>
          <p:nvPr/>
        </p:nvPicPr>
        <p:blipFill>
          <a:blip r:embed="rId3"/>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7;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71;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1" name="Google Shape;77;p16"/>
          <p:cNvPicPr/>
          <p:nvPr/>
        </p:nvPicPr>
        <p:blipFill>
          <a:blip r:embed="rId3"/>
          <a:srcRect l="-13357" t="4877" r="13357" b="52464"/>
          <a:stretch/>
        </p:blipFill>
        <p:spPr>
          <a:xfrm rot="10800000">
            <a:off x="360" y="3031920"/>
            <a:ext cx="9143640" cy="2111400"/>
          </a:xfrm>
          <a:prstGeom prst="rect">
            <a:avLst/>
          </a:prstGeom>
          <a:ln w="0">
            <a:noFill/>
          </a:ln>
        </p:spPr>
      </p:pic>
      <p:pic>
        <p:nvPicPr>
          <p:cNvPr id="22" name="Google Shape;78;p16"/>
          <p:cNvPicPr/>
          <p:nvPr/>
        </p:nvPicPr>
        <p:blipFill>
          <a:blip r:embed="rId4"/>
          <a:srcRect l="72344" t="25162" r="853" b="22599"/>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4" name="Google Shape;81;p17"/>
          <p:cNvPicPr/>
          <p:nvPr/>
        </p:nvPicPr>
        <p:blipFill>
          <a:blip r:embed="rId3"/>
          <a:srcRect l="-24476" t="2369" r="24476" b="-2369"/>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3;p18"/>
          <p:cNvPicPr/>
          <p:nvPr/>
        </p:nvPicPr>
        <p:blipFill>
          <a:blip r:embed="rId3"/>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36;p28"/>
          <p:cNvPicPr/>
          <p:nvPr/>
        </p:nvPicPr>
        <p:blipFill>
          <a:blip r:embed="rId2"/>
          <a:srcRect l="2427" t="14809" r="2427" b="3823"/>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800" b="0" strike="noStrike" spc="-1">
                <a:solidFill>
                  <a:schemeClr val="dk1"/>
                </a:solidFill>
                <a:latin typeface="Goldman"/>
                <a:ea typeface="Goldman"/>
              </a:rPr>
              <a:t>Data Science Applications</a:t>
            </a:r>
            <a:endParaRPr lang="fr-FR" sz="4800" b="0" strike="noStrike" spc="-1">
              <a:solidFill>
                <a:schemeClr val="dk1"/>
              </a:solidFill>
              <a:latin typeface="Arial"/>
            </a:endParaRPr>
          </a:p>
        </p:txBody>
      </p:sp>
      <p:sp>
        <p:nvSpPr>
          <p:cNvPr id="81"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73188" lnSpcReduction="20000"/>
          </a:bodyPr>
          <a:lstStyle/>
          <a:p>
            <a:pPr indent="0">
              <a:lnSpc>
                <a:spcPct val="100000"/>
              </a:lnSpc>
              <a:buNone/>
              <a:tabLst>
                <a:tab pos="0" algn="l"/>
              </a:tabLst>
            </a:pPr>
            <a:r>
              <a:rPr lang="en" sz="1600" b="0" strike="noStrike" spc="-1">
                <a:solidFill>
                  <a:schemeClr val="dk1"/>
                </a:solidFill>
                <a:latin typeface="Albert Sans"/>
                <a:ea typeface="Albert Sans"/>
              </a:rPr>
              <a:t>Exploring real-world uses in Healthcare, Finance, and Retail.</a:t>
            </a:r>
            <a:endParaRPr lang="en-US" sz="1600" b="0" strike="noStrike" spc="-1">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Google Shape;167;p31"/>
          <p:cNvPicPr/>
          <p:nvPr/>
        </p:nvPicPr>
        <p:blipFill>
          <a:blip r:embed="rId2"/>
          <a:srcRect l="30802" r="32938"/>
          <a:stretch/>
        </p:blipFill>
        <p:spPr>
          <a:xfrm>
            <a:off x="0" y="0"/>
            <a:ext cx="2969640" cy="5142960"/>
          </a:xfrm>
          <a:prstGeom prst="rect">
            <a:avLst/>
          </a:prstGeom>
          <a:ln w="0">
            <a:noFill/>
          </a:ln>
        </p:spPr>
      </p:pic>
      <p:sp>
        <p:nvSpPr>
          <p:cNvPr id="104"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u="sng" strike="noStrike" spc="-1" dirty="0">
                <a:solidFill>
                  <a:schemeClr val="dk1"/>
                </a:solidFill>
                <a:latin typeface="Goldman"/>
                <a:ea typeface="Goldman"/>
              </a:rPr>
              <a:t>Algorithmic </a:t>
            </a:r>
            <a:r>
              <a:rPr lang="en" sz="4000" b="1" u="sng" strike="noStrike" spc="-1" dirty="0" smtClean="0">
                <a:solidFill>
                  <a:schemeClr val="dk1"/>
                </a:solidFill>
                <a:latin typeface="Goldman"/>
                <a:ea typeface="Goldman"/>
              </a:rPr>
              <a:t>Trading </a:t>
            </a:r>
            <a:br>
              <a:rPr lang="en" sz="4000" b="1" u="sng" strike="noStrike" spc="-1" dirty="0" smtClean="0">
                <a:solidFill>
                  <a:schemeClr val="dk1"/>
                </a:solidFill>
                <a:latin typeface="Goldman"/>
                <a:ea typeface="Goldman"/>
              </a:rPr>
            </a:br>
            <a:r>
              <a:rPr lang="en" sz="4000" b="1" u="sng" strike="noStrike" spc="-1" dirty="0" smtClean="0">
                <a:solidFill>
                  <a:schemeClr val="dk1"/>
                </a:solidFill>
                <a:latin typeface="Goldman"/>
                <a:ea typeface="Goldman"/>
              </a:rPr>
              <a:t>Strategies</a:t>
            </a:r>
            <a:endParaRPr lang="fr-FR" sz="4000" b="1" u="sng" strike="noStrike" spc="-1" dirty="0">
              <a:solidFill>
                <a:schemeClr val="dk1"/>
              </a:solidFill>
              <a:latin typeface="Arial"/>
            </a:endParaRPr>
          </a:p>
        </p:txBody>
      </p:sp>
      <p:sp>
        <p:nvSpPr>
          <p:cNvPr id="105" name="PlaceHolder 2"/>
          <p:cNvSpPr>
            <a:spLocks noGrp="1"/>
          </p:cNvSpPr>
          <p:nvPr>
            <p:ph/>
          </p:nvPr>
        </p:nvSpPr>
        <p:spPr>
          <a:xfrm>
            <a:off x="3048000" y="2266950"/>
            <a:ext cx="5352840" cy="140949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Albert Sans"/>
                <a:ea typeface="Albert Sans"/>
              </a:rPr>
              <a:t>Algorithmic trading uses mathematical models and algorithms </a:t>
            </a:r>
            <a:r>
              <a:rPr lang="en" sz="1400" b="0" strike="noStrike" spc="-1" dirty="0" smtClean="0">
                <a:solidFill>
                  <a:schemeClr val="dk1"/>
                </a:solidFill>
                <a:latin typeface="Albert Sans"/>
                <a:ea typeface="Albert Sans"/>
              </a:rPr>
              <a:t>to execute </a:t>
            </a:r>
            <a:r>
              <a:rPr lang="en" sz="1400" b="0" strike="noStrike" spc="-1" dirty="0">
                <a:solidFill>
                  <a:schemeClr val="dk1"/>
                </a:solidFill>
                <a:latin typeface="Albert Sans"/>
                <a:ea typeface="Albert Sans"/>
              </a:rPr>
              <a:t>trades at optimal times. These strategies analyze market data at lightning speed, helping traders capitalize on small price fluctuations and improve profitability.</a:t>
            </a:r>
            <a:endParaRPr lang="fr-FR" sz="14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Google Shape;174;p32"/>
          <p:cNvPicPr/>
          <p:nvPr/>
        </p:nvPicPr>
        <p:blipFill>
          <a:blip r:embed="rId2"/>
          <a:stretch/>
        </p:blipFill>
        <p:spPr>
          <a:xfrm flipH="1">
            <a:off x="5195520" y="1507320"/>
            <a:ext cx="3948480" cy="2973240"/>
          </a:xfrm>
          <a:prstGeom prst="rect">
            <a:avLst/>
          </a:prstGeom>
          <a:ln w="0">
            <a:noFill/>
          </a:ln>
        </p:spPr>
      </p:pic>
      <p:sp>
        <p:nvSpPr>
          <p:cNvPr id="107"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10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1" strike="noStrike" spc="-1" dirty="0">
                <a:solidFill>
                  <a:schemeClr val="dk1"/>
                </a:solidFill>
                <a:latin typeface="Goldman"/>
                <a:ea typeface="Goldman"/>
              </a:rPr>
              <a:t>Retail</a:t>
            </a:r>
            <a:endParaRPr lang="fr-FR" sz="4600" b="1" strike="noStrike" spc="-1" dirty="0">
              <a:solidFill>
                <a:schemeClr val="dk1"/>
              </a:solidFill>
              <a:latin typeface="Arial"/>
            </a:endParaRPr>
          </a:p>
        </p:txBody>
      </p:sp>
      <p:sp>
        <p:nvSpPr>
          <p:cNvPr id="10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03</a:t>
            </a:r>
            <a:endParaRPr lang="fr-FR" sz="6000" b="0" strike="noStrike" spc="-1">
              <a:solidFill>
                <a:schemeClr val="dk1"/>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bhaum\Downloads\Gemini_Generated_Image_s1p9yas1p9yas1p9.png"/>
          <p:cNvPicPr>
            <a:picLocks noChangeAspect="1" noChangeArrowheads="1"/>
          </p:cNvPicPr>
          <p:nvPr/>
        </p:nvPicPr>
        <p:blipFill>
          <a:blip r:embed="rId2" cstate="print"/>
          <a:srcRect/>
          <a:stretch>
            <a:fillRect/>
          </a:stretch>
        </p:blipFill>
        <p:spPr bwMode="auto">
          <a:xfrm>
            <a:off x="0" y="0"/>
            <a:ext cx="2885536" cy="5143500"/>
          </a:xfrm>
          <a:prstGeom prst="rect">
            <a:avLst/>
          </a:prstGeom>
          <a:noFill/>
        </p:spPr>
      </p:pic>
      <p:sp>
        <p:nvSpPr>
          <p:cNvPr id="11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4000" b="1" u="sng" strike="noStrike" spc="-1" dirty="0">
                <a:solidFill>
                  <a:schemeClr val="dk1"/>
                </a:solidFill>
                <a:latin typeface="Goldman"/>
                <a:ea typeface="Goldman"/>
              </a:rPr>
              <a:t>Customer </a:t>
            </a:r>
            <a:r>
              <a:rPr lang="en" sz="4000" b="1" u="sng" strike="noStrike" spc="-1" dirty="0" smtClean="0">
                <a:solidFill>
                  <a:schemeClr val="dk1"/>
                </a:solidFill>
                <a:latin typeface="Goldman"/>
                <a:ea typeface="Goldman"/>
              </a:rPr>
              <a:t>Behavior </a:t>
            </a:r>
            <a:br>
              <a:rPr lang="en" sz="4000" b="1" u="sng" strike="noStrike" spc="-1" dirty="0" smtClean="0">
                <a:solidFill>
                  <a:schemeClr val="dk1"/>
                </a:solidFill>
                <a:latin typeface="Goldman"/>
                <a:ea typeface="Goldman"/>
              </a:rPr>
            </a:br>
            <a:r>
              <a:rPr lang="en" sz="4000" b="1" u="sng" strike="noStrike" spc="-1" dirty="0" smtClean="0">
                <a:solidFill>
                  <a:schemeClr val="dk1"/>
                </a:solidFill>
                <a:latin typeface="Goldman"/>
                <a:ea typeface="Goldman"/>
              </a:rPr>
              <a:t>Analysis</a:t>
            </a:r>
            <a:endParaRPr lang="fr-FR" sz="4000" b="1" u="sng" strike="noStrike" spc="-1" dirty="0">
              <a:solidFill>
                <a:schemeClr val="dk1"/>
              </a:solidFill>
              <a:latin typeface="Arial"/>
            </a:endParaRPr>
          </a:p>
        </p:txBody>
      </p:sp>
      <p:sp>
        <p:nvSpPr>
          <p:cNvPr id="111" name="PlaceHolder 2"/>
          <p:cNvSpPr>
            <a:spLocks noGrp="1"/>
          </p:cNvSpPr>
          <p:nvPr>
            <p:ph type="subTitle"/>
          </p:nvPr>
        </p:nvSpPr>
        <p:spPr>
          <a:xfrm>
            <a:off x="2971800" y="2114550"/>
            <a:ext cx="5953080" cy="1371330"/>
          </a:xfrm>
          <a:prstGeom prst="rect">
            <a:avLst/>
          </a:prstGeom>
          <a:noFill/>
          <a:ln w="0">
            <a:noFill/>
          </a:ln>
        </p:spPr>
        <p:txBody>
          <a:bodyPr lIns="91440" tIns="91440" rIns="91440" bIns="91440" anchor="b">
            <a:normAutofit/>
          </a:bodyPr>
          <a:lstStyle/>
          <a:p>
            <a:pPr indent="0" algn="just">
              <a:lnSpc>
                <a:spcPct val="100000"/>
              </a:lnSpc>
              <a:buNone/>
              <a:tabLst>
                <a:tab pos="0" algn="l"/>
              </a:tabLst>
            </a:pPr>
            <a:r>
              <a:rPr lang="en" sz="1400" b="0" strike="noStrike" spc="-1" dirty="0">
                <a:solidFill>
                  <a:schemeClr val="dk1"/>
                </a:solidFill>
                <a:latin typeface="Albert Sans"/>
                <a:ea typeface="Albert Sans"/>
              </a:rPr>
              <a:t>Customer behavior analysis involves studying purchasing patterns and preferences to better understand buying habits. With this data, retailers can tailor their offerings, improve customer engagement, and enhance the shopping experience.</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oogle Shape;167;p31"/>
          <p:cNvPicPr/>
          <p:nvPr/>
        </p:nvPicPr>
        <p:blipFill>
          <a:blip r:embed="rId2"/>
          <a:srcRect l="30802" r="32938"/>
          <a:stretch/>
        </p:blipFill>
        <p:spPr>
          <a:xfrm>
            <a:off x="0" y="0"/>
            <a:ext cx="2969640" cy="5142960"/>
          </a:xfrm>
          <a:prstGeom prst="rect">
            <a:avLst/>
          </a:prstGeom>
          <a:ln w="0">
            <a:noFill/>
          </a:ln>
        </p:spPr>
      </p:pic>
      <p:sp>
        <p:nvSpPr>
          <p:cNvPr id="11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1" u="sng" strike="noStrike" spc="-1" dirty="0">
                <a:solidFill>
                  <a:schemeClr val="dk1"/>
                </a:solidFill>
                <a:latin typeface="Goldman"/>
                <a:ea typeface="Goldman"/>
              </a:rPr>
              <a:t>Inventory optimization with data insights</a:t>
            </a:r>
            <a:endParaRPr lang="fr-FR" sz="4000" b="1" u="sng" strike="noStrike" spc="-1" dirty="0">
              <a:solidFill>
                <a:schemeClr val="dk1"/>
              </a:solidFill>
              <a:latin typeface="Arial"/>
            </a:endParaRPr>
          </a:p>
        </p:txBody>
      </p:sp>
      <p:sp>
        <p:nvSpPr>
          <p:cNvPr id="114" name="PlaceHolder 2"/>
          <p:cNvSpPr>
            <a:spLocks noGrp="1"/>
          </p:cNvSpPr>
          <p:nvPr>
            <p:ph/>
          </p:nvPr>
        </p:nvSpPr>
        <p:spPr>
          <a:xfrm>
            <a:off x="2971800" y="2343150"/>
            <a:ext cx="5352840" cy="129555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400" b="0" strike="noStrike" spc="-1" dirty="0">
                <a:solidFill>
                  <a:schemeClr val="dk1"/>
                </a:solidFill>
                <a:latin typeface="Albert Sans"/>
                <a:ea typeface="Albert Sans"/>
              </a:rPr>
              <a:t>Data insights allow retailers to optimize inventory management by analyzing sales trends and customer demand. This leads to reduced stockouts and overstock situations, resulting in improved cash flow and customer satisfaction.</a:t>
            </a:r>
            <a:endParaRPr lang="fr-FR" sz="14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haum\Downloads\Gemini_Generated_Image_kybaitkybaitkyba.png"/>
          <p:cNvPicPr>
            <a:picLocks noChangeAspect="1" noChangeArrowheads="1"/>
          </p:cNvPicPr>
          <p:nvPr/>
        </p:nvPicPr>
        <p:blipFill>
          <a:blip r:embed="rId2" cstate="print"/>
          <a:srcRect/>
          <a:stretch>
            <a:fillRect/>
          </a:stretch>
        </p:blipFill>
        <p:spPr bwMode="auto">
          <a:xfrm>
            <a:off x="0" y="1"/>
            <a:ext cx="2971800" cy="5143500"/>
          </a:xfrm>
          <a:prstGeom prst="rect">
            <a:avLst/>
          </a:prstGeom>
          <a:noFill/>
        </p:spPr>
      </p:pic>
      <p:sp>
        <p:nvSpPr>
          <p:cNvPr id="11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4000" b="0" strike="noStrike" spc="-1" dirty="0" smtClean="0">
                <a:solidFill>
                  <a:schemeClr val="dk1"/>
                </a:solidFill>
                <a:latin typeface="Goldman"/>
                <a:ea typeface="Goldman"/>
              </a:rPr>
              <a:t>         </a:t>
            </a:r>
            <a:r>
              <a:rPr lang="en" sz="4400" b="1" u="sng" strike="noStrike" spc="-1" dirty="0" smtClean="0">
                <a:solidFill>
                  <a:schemeClr val="dk1"/>
                </a:solidFill>
                <a:latin typeface="Goldman"/>
                <a:ea typeface="Goldman"/>
              </a:rPr>
              <a:t>Personalized Marketing </a:t>
            </a:r>
            <a:br>
              <a:rPr lang="en" sz="4400" b="1" u="sng" strike="noStrike" spc="-1" dirty="0" smtClean="0">
                <a:solidFill>
                  <a:schemeClr val="dk1"/>
                </a:solidFill>
                <a:latin typeface="Goldman"/>
                <a:ea typeface="Goldman"/>
              </a:rPr>
            </a:br>
            <a:r>
              <a:rPr lang="en" sz="4400" b="1" u="sng" strike="noStrike" spc="-1" dirty="0" smtClean="0">
                <a:solidFill>
                  <a:schemeClr val="dk1"/>
                </a:solidFill>
                <a:latin typeface="Goldman"/>
                <a:ea typeface="Goldman"/>
              </a:rPr>
              <a:t>Strategies</a:t>
            </a:r>
            <a:endParaRPr lang="fr-FR" sz="4400" b="1" u="sng" strike="noStrike" spc="-1" dirty="0">
              <a:solidFill>
                <a:schemeClr val="dk1"/>
              </a:solidFill>
              <a:latin typeface="Arial"/>
            </a:endParaRPr>
          </a:p>
        </p:txBody>
      </p:sp>
      <p:sp>
        <p:nvSpPr>
          <p:cNvPr id="116" name="PlaceHolder 2"/>
          <p:cNvSpPr>
            <a:spLocks noGrp="1"/>
          </p:cNvSpPr>
          <p:nvPr>
            <p:ph type="subTitle"/>
          </p:nvPr>
        </p:nvSpPr>
        <p:spPr>
          <a:xfrm>
            <a:off x="2971800" y="2495550"/>
            <a:ext cx="5886000" cy="1142730"/>
          </a:xfrm>
          <a:prstGeom prst="rect">
            <a:avLst/>
          </a:prstGeom>
          <a:noFill/>
          <a:ln w="0">
            <a:noFill/>
          </a:ln>
        </p:spPr>
        <p:txBody>
          <a:bodyPr lIns="91440" tIns="91440" rIns="91440" bIns="91440" anchor="b">
            <a:normAutofit/>
          </a:bodyPr>
          <a:lstStyle/>
          <a:p>
            <a:pPr indent="0" algn="just">
              <a:lnSpc>
                <a:spcPct val="100000"/>
              </a:lnSpc>
              <a:buNone/>
              <a:tabLst>
                <a:tab pos="0" algn="l"/>
              </a:tabLst>
            </a:pPr>
            <a:r>
              <a:rPr lang="en" sz="1400" b="0" strike="noStrike" spc="-1" dirty="0" smtClean="0">
                <a:solidFill>
                  <a:schemeClr val="dk1"/>
                </a:solidFill>
                <a:latin typeface="Albert Sans"/>
                <a:ea typeface="Albert Sans"/>
              </a:rPr>
              <a:t>Personalized </a:t>
            </a:r>
            <a:r>
              <a:rPr lang="en" sz="1400" b="0" strike="noStrike" spc="-1" dirty="0">
                <a:solidFill>
                  <a:schemeClr val="dk1"/>
                </a:solidFill>
                <a:latin typeface="Albert Sans"/>
                <a:ea typeface="Albert Sans"/>
              </a:rPr>
              <a:t>marketing strategies leverage data to create targeted </a:t>
            </a:r>
            <a:r>
              <a:rPr lang="en" sz="1400" b="0" strike="noStrike" spc="-1" dirty="0" smtClean="0">
                <a:solidFill>
                  <a:schemeClr val="dk1"/>
                </a:solidFill>
                <a:latin typeface="Albert Sans"/>
                <a:ea typeface="Albert Sans"/>
              </a:rPr>
              <a:t>   advertising </a:t>
            </a:r>
            <a:r>
              <a:rPr lang="en" sz="1400" b="0" strike="noStrike" spc="-1" dirty="0">
                <a:solidFill>
                  <a:schemeClr val="dk1"/>
                </a:solidFill>
                <a:latin typeface="Albert Sans"/>
                <a:ea typeface="Albert Sans"/>
              </a:rPr>
              <a:t>campaigns. By understanding customer demographics and </a:t>
            </a:r>
            <a:r>
              <a:rPr lang="en" sz="1400" b="0" strike="noStrike" spc="-1" dirty="0" smtClean="0">
                <a:solidFill>
                  <a:schemeClr val="dk1"/>
                </a:solidFill>
                <a:latin typeface="Albert Sans"/>
                <a:ea typeface="Albert Sans"/>
              </a:rPr>
              <a:t> preferences</a:t>
            </a:r>
            <a:r>
              <a:rPr lang="en" sz="1400" b="0" strike="noStrike" spc="-1" dirty="0">
                <a:solidFill>
                  <a:schemeClr val="dk1"/>
                </a:solidFill>
                <a:latin typeface="Albert Sans"/>
                <a:ea typeface="Albert Sans"/>
              </a:rPr>
              <a:t>, retailers can deliver customized promotions and recommendations, increasing conversion rates.</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u="sng" strike="noStrike" spc="-1" dirty="0" smtClean="0">
                <a:solidFill>
                  <a:schemeClr val="dk1"/>
                </a:solidFill>
                <a:latin typeface="Goldman"/>
                <a:ea typeface="Goldman"/>
              </a:rPr>
              <a:t>Conclusion</a:t>
            </a:r>
            <a:endParaRPr lang="fr-FR" sz="4000" b="1" u="sng" strike="noStrike" spc="-1" dirty="0">
              <a:solidFill>
                <a:schemeClr val="dk1"/>
              </a:solidFill>
              <a:latin typeface="Arial"/>
            </a:endParaRPr>
          </a:p>
        </p:txBody>
      </p:sp>
      <p:sp>
        <p:nvSpPr>
          <p:cNvPr id="118" name="PlaceHolder 2"/>
          <p:cNvSpPr>
            <a:spLocks noGrp="1"/>
          </p:cNvSpPr>
          <p:nvPr>
            <p:ph type="subTitle"/>
          </p:nvPr>
        </p:nvSpPr>
        <p:spPr>
          <a:xfrm>
            <a:off x="2895600" y="2647950"/>
            <a:ext cx="5886000" cy="1295130"/>
          </a:xfrm>
          <a:prstGeom prst="rect">
            <a:avLst/>
          </a:prstGeom>
          <a:noFill/>
          <a:ln w="0">
            <a:noFill/>
          </a:ln>
        </p:spPr>
        <p:txBody>
          <a:bodyPr lIns="91440" tIns="91440" rIns="91440" bIns="91440" anchor="b">
            <a:normAutofit/>
          </a:bodyPr>
          <a:lstStyle/>
          <a:p>
            <a:pPr indent="0" algn="just">
              <a:lnSpc>
                <a:spcPct val="100000"/>
              </a:lnSpc>
              <a:buNone/>
              <a:tabLst>
                <a:tab pos="0" algn="l"/>
              </a:tabLst>
            </a:pPr>
            <a:r>
              <a:rPr lang="en" sz="1400" b="0" strike="noStrike" spc="-1" dirty="0">
                <a:solidFill>
                  <a:schemeClr val="dk1"/>
                </a:solidFill>
                <a:latin typeface="Albert Sans"/>
                <a:ea typeface="Albert Sans"/>
              </a:rPr>
              <a:t>In summary, data science is revolutionizing industries like finance and retail by enhancing decision-making processes and improving overall efficiency. By harnessing the power of data, organizations can better serve their customers and drive growth.</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561960" y="504720"/>
            <a:ext cx="508608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400" b="0" strike="noStrike" spc="-1">
                <a:solidFill>
                  <a:schemeClr val="dk1"/>
                </a:solidFill>
                <a:latin typeface="Goldman"/>
                <a:ea typeface="Goldman"/>
              </a:rPr>
              <a:t>Thank you!</a:t>
            </a:r>
            <a:endParaRPr lang="fr-FR" sz="5400" b="0" strike="noStrike" spc="-1">
              <a:solidFill>
                <a:schemeClr val="dk1"/>
              </a:solidFill>
              <a:latin typeface="Arial"/>
            </a:endParaRPr>
          </a:p>
        </p:txBody>
      </p:sp>
      <p:sp>
        <p:nvSpPr>
          <p:cNvPr id="120" name="PlaceHolder 2"/>
          <p:cNvSpPr>
            <a:spLocks noGrp="1"/>
          </p:cNvSpPr>
          <p:nvPr>
            <p:ph type="subTitle"/>
          </p:nvPr>
        </p:nvSpPr>
        <p:spPr>
          <a:xfrm>
            <a:off x="561960" y="1562040"/>
            <a:ext cx="4447800" cy="12283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Do you have any questions?</a:t>
            </a:r>
            <a:endParaRPr lang="en-US" sz="1200" b="0" strike="noStrike" spc="-1">
              <a:solidFill>
                <a:srgbClr val="FFFFFF"/>
              </a:solidFill>
              <a:latin typeface="OpenSymbol"/>
            </a:endParaRPr>
          </a:p>
        </p:txBody>
      </p:sp>
      <p:grpSp>
        <p:nvGrpSpPr>
          <p:cNvPr id="121" name="Google Shape;303;p41"/>
          <p:cNvGrpSpPr/>
          <p:nvPr/>
        </p:nvGrpSpPr>
        <p:grpSpPr>
          <a:xfrm>
            <a:off x="7415280" y="4388040"/>
            <a:ext cx="275760" cy="275760"/>
            <a:chOff x="7415280" y="4388040"/>
            <a:chExt cx="275760" cy="275760"/>
          </a:xfrm>
        </p:grpSpPr>
        <p:sp>
          <p:nvSpPr>
            <p:cNvPr id="122"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5" name="Google Shape;307;p41"/>
          <p:cNvGrpSpPr/>
          <p:nvPr/>
        </p:nvGrpSpPr>
        <p:grpSpPr>
          <a:xfrm>
            <a:off x="7901640" y="4406760"/>
            <a:ext cx="266400" cy="237960"/>
            <a:chOff x="7901640" y="4406760"/>
            <a:chExt cx="266400" cy="237960"/>
          </a:xfrm>
        </p:grpSpPr>
        <p:sp>
          <p:nvSpPr>
            <p:cNvPr id="126"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9" name="Google Shape;311;p41"/>
          <p:cNvSpPr/>
          <p:nvPr/>
        </p:nvSpPr>
        <p:spPr>
          <a:xfrm>
            <a:off x="5581800" y="4000680"/>
            <a:ext cx="3085920" cy="25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FFFFFF"/>
              </a:solidFill>
              <a:latin typeface="OpenSymbol"/>
            </a:endParaRPr>
          </a:p>
        </p:txBody>
      </p:sp>
      <p:sp>
        <p:nvSpPr>
          <p:cNvPr id="130"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bhaum\Downloads\Gemini_Generated_Image_j7pac0j7pac0j7pa.png"/>
          <p:cNvPicPr>
            <a:picLocks noChangeAspect="1" noChangeArrowheads="1"/>
          </p:cNvPicPr>
          <p:nvPr/>
        </p:nvPicPr>
        <p:blipFill>
          <a:blip r:embed="rId2" cstate="print"/>
          <a:srcRect/>
          <a:stretch>
            <a:fillRect/>
          </a:stretch>
        </p:blipFill>
        <p:spPr bwMode="auto">
          <a:xfrm>
            <a:off x="0" y="0"/>
            <a:ext cx="2590800" cy="5143500"/>
          </a:xfrm>
          <a:prstGeom prst="rect">
            <a:avLst/>
          </a:prstGeom>
          <a:noFill/>
        </p:spPr>
      </p:pic>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u="sng" strike="noStrike" spc="-1" dirty="0">
                <a:solidFill>
                  <a:schemeClr val="dk1"/>
                </a:solidFill>
                <a:latin typeface="Goldman"/>
                <a:ea typeface="Goldman"/>
              </a:rPr>
              <a:t>Introduction</a:t>
            </a:r>
            <a:endParaRPr lang="fr-FR" sz="4000" b="1" u="sng" strike="noStrike" spc="-1" dirty="0">
              <a:solidFill>
                <a:schemeClr val="dk1"/>
              </a:solidFill>
              <a:latin typeface="Arial"/>
            </a:endParaRPr>
          </a:p>
        </p:txBody>
      </p:sp>
      <p:sp>
        <p:nvSpPr>
          <p:cNvPr id="83" name="PlaceHolder 2"/>
          <p:cNvSpPr>
            <a:spLocks noGrp="1"/>
          </p:cNvSpPr>
          <p:nvPr>
            <p:ph type="subTitle"/>
          </p:nvPr>
        </p:nvSpPr>
        <p:spPr>
          <a:xfrm>
            <a:off x="2667000" y="2190750"/>
            <a:ext cx="5886000" cy="106653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In this presentation, we'll explore how data science is transforming various industries. From healthcare innovations to finance strategies and retail insights, data science is making a significant impact.</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74;p32"/>
          <p:cNvPicPr/>
          <p:nvPr/>
        </p:nvPicPr>
        <p:blipFill>
          <a:blip r:embed="rId2"/>
          <a:stretch/>
        </p:blipFill>
        <p:spPr>
          <a:xfrm flipH="1">
            <a:off x="5195520" y="1507320"/>
            <a:ext cx="3948480" cy="2973240"/>
          </a:xfrm>
          <a:prstGeom prst="rect">
            <a:avLst/>
          </a:prstGeom>
          <a:ln w="0">
            <a:noFill/>
          </a:ln>
        </p:spPr>
      </p:pic>
      <p:sp>
        <p:nvSpPr>
          <p:cNvPr id="85"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86"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1" strike="noStrike" spc="-1" dirty="0">
                <a:solidFill>
                  <a:schemeClr val="dk1"/>
                </a:solidFill>
                <a:latin typeface="Goldman"/>
                <a:ea typeface="Goldman"/>
              </a:rPr>
              <a:t>Healthcare</a:t>
            </a:r>
            <a:endParaRPr lang="fr-FR" sz="4600" b="1" strike="noStrike" spc="-1" dirty="0">
              <a:solidFill>
                <a:schemeClr val="dk1"/>
              </a:solidFill>
              <a:latin typeface="Arial"/>
            </a:endParaRPr>
          </a:p>
        </p:txBody>
      </p:sp>
      <p:sp>
        <p:nvSpPr>
          <p:cNvPr id="87"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01</a:t>
            </a:r>
            <a:endParaRPr lang="fr-FR" sz="6000" b="0" strike="noStrike" spc="-1">
              <a:solidFill>
                <a:schemeClr val="dk1"/>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C:\Users\bhaum\Downloads\Gemini_Generated_Image_sx9qe7sx9qe7sx9q (1).png"/>
          <p:cNvPicPr>
            <a:picLocks noChangeAspect="1" noChangeArrowheads="1"/>
          </p:cNvPicPr>
          <p:nvPr/>
        </p:nvPicPr>
        <p:blipFill>
          <a:blip r:embed="rId2" cstate="print"/>
          <a:srcRect/>
          <a:stretch>
            <a:fillRect/>
          </a:stretch>
        </p:blipFill>
        <p:spPr bwMode="auto">
          <a:xfrm>
            <a:off x="0" y="0"/>
            <a:ext cx="2362200" cy="5143500"/>
          </a:xfrm>
          <a:prstGeom prst="rect">
            <a:avLst/>
          </a:prstGeom>
          <a:noFill/>
        </p:spPr>
      </p:pic>
      <p:sp>
        <p:nvSpPr>
          <p:cNvPr id="8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4000" b="1" u="sng" strike="noStrike" spc="-1" dirty="0">
                <a:solidFill>
                  <a:schemeClr val="dk1"/>
                </a:solidFill>
                <a:latin typeface="Goldman"/>
                <a:ea typeface="Goldman"/>
              </a:rPr>
              <a:t>Predictive analytics for patient outcomes</a:t>
            </a:r>
            <a:endParaRPr lang="fr-FR" sz="4000" b="1" u="sng" strike="noStrike" spc="-1" dirty="0">
              <a:solidFill>
                <a:schemeClr val="dk1"/>
              </a:solidFill>
              <a:latin typeface="Arial"/>
            </a:endParaRPr>
          </a:p>
        </p:txBody>
      </p:sp>
      <p:sp>
        <p:nvSpPr>
          <p:cNvPr id="89" name="PlaceHolder 2"/>
          <p:cNvSpPr>
            <a:spLocks noGrp="1"/>
          </p:cNvSpPr>
          <p:nvPr>
            <p:ph type="subTitle"/>
          </p:nvPr>
        </p:nvSpPr>
        <p:spPr>
          <a:xfrm>
            <a:off x="2438400" y="2571750"/>
            <a:ext cx="5886000" cy="106653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Predictive analytics uses historical data and machine learning algorithms to forecast patient outcomes. For example, it helps in predicting which patients are at risk for certain conditions, allowing for early interventions and personalized treatment plans.</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167;p31"/>
          <p:cNvPicPr/>
          <p:nvPr/>
        </p:nvPicPr>
        <p:blipFill>
          <a:blip r:embed="rId2"/>
          <a:srcRect l="30802" r="32938"/>
          <a:stretch/>
        </p:blipFill>
        <p:spPr>
          <a:xfrm>
            <a:off x="0" y="0"/>
            <a:ext cx="2969640" cy="5142960"/>
          </a:xfrm>
          <a:prstGeom prst="rect">
            <a:avLst/>
          </a:prstGeom>
          <a:ln w="0">
            <a:noFill/>
          </a:ln>
        </p:spPr>
      </p:pic>
      <p:sp>
        <p:nvSpPr>
          <p:cNvPr id="9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1" u="sng" strike="noStrike" spc="-1" dirty="0">
                <a:solidFill>
                  <a:schemeClr val="dk1"/>
                </a:solidFill>
                <a:latin typeface="Goldman"/>
                <a:ea typeface="Goldman"/>
              </a:rPr>
              <a:t>Personalized medicine and genomics</a:t>
            </a:r>
            <a:endParaRPr lang="fr-FR" sz="4000" b="1" u="sng" strike="noStrike" spc="-1" dirty="0">
              <a:solidFill>
                <a:schemeClr val="dk1"/>
              </a:solidFill>
              <a:latin typeface="Arial"/>
            </a:endParaRPr>
          </a:p>
        </p:txBody>
      </p:sp>
      <p:sp>
        <p:nvSpPr>
          <p:cNvPr id="92" name="PlaceHolder 2"/>
          <p:cNvSpPr>
            <a:spLocks noGrp="1"/>
          </p:cNvSpPr>
          <p:nvPr>
            <p:ph/>
          </p:nvPr>
        </p:nvSpPr>
        <p:spPr>
          <a:xfrm>
            <a:off x="2971800" y="2266950"/>
            <a:ext cx="5352840" cy="129555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Albert Sans"/>
                <a:ea typeface="Albert Sans"/>
              </a:rPr>
              <a:t>Personalized medicine tailors treatment to individual patients based on genetic information. By analyzing genomic data, healthcare providers can identify the most effective therapies for patients, enhancing treatment success and minimizing side effects.</a:t>
            </a:r>
            <a:endParaRPr lang="fr-FR" sz="14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bhaum\Downloads\Gemini_Generated_Image_rxiv77rxiv77rxiv.png"/>
          <p:cNvPicPr>
            <a:picLocks noChangeAspect="1" noChangeArrowheads="1"/>
          </p:cNvPicPr>
          <p:nvPr/>
        </p:nvPicPr>
        <p:blipFill>
          <a:blip r:embed="rId2" cstate="print"/>
          <a:srcRect/>
          <a:stretch>
            <a:fillRect/>
          </a:stretch>
        </p:blipFill>
        <p:spPr bwMode="auto">
          <a:xfrm>
            <a:off x="0" y="0"/>
            <a:ext cx="2362200" cy="5143500"/>
          </a:xfrm>
          <a:prstGeom prst="rect">
            <a:avLst/>
          </a:prstGeom>
          <a:noFill/>
        </p:spPr>
      </p:pic>
      <p:sp>
        <p:nvSpPr>
          <p:cNvPr id="93" name="PlaceHolder 1"/>
          <p:cNvSpPr>
            <a:spLocks noGrp="1"/>
          </p:cNvSpPr>
          <p:nvPr>
            <p:ph type="title"/>
          </p:nvPr>
        </p:nvSpPr>
        <p:spPr>
          <a:xfrm>
            <a:off x="1972080" y="514350"/>
            <a:ext cx="7171920" cy="1352160"/>
          </a:xfrm>
          <a:prstGeom prst="rect">
            <a:avLst/>
          </a:prstGeom>
          <a:noFill/>
          <a:ln w="0">
            <a:noFill/>
          </a:ln>
        </p:spPr>
        <p:txBody>
          <a:bodyPr lIns="91440" tIns="91440" rIns="91440" bIns="91440" anchor="t">
            <a:normAutofit fontScale="95007"/>
          </a:bodyPr>
          <a:lstStyle/>
          <a:p>
            <a:pPr indent="0" algn="ctr">
              <a:lnSpc>
                <a:spcPct val="100000"/>
              </a:lnSpc>
              <a:buNone/>
              <a:tabLst>
                <a:tab pos="0" algn="l"/>
              </a:tabLst>
            </a:pPr>
            <a:r>
              <a:rPr lang="en" sz="4000" spc="-1" dirty="0">
                <a:solidFill>
                  <a:schemeClr val="dk1"/>
                </a:solidFill>
                <a:latin typeface="Goldman"/>
                <a:ea typeface="Goldman"/>
              </a:rPr>
              <a:t> </a:t>
            </a:r>
            <a:r>
              <a:rPr lang="en" sz="4000" b="1" u="sng" strike="noStrike" spc="-1" dirty="0" smtClean="0">
                <a:solidFill>
                  <a:schemeClr val="dk1"/>
                </a:solidFill>
                <a:latin typeface="Goldman"/>
                <a:ea typeface="Goldman"/>
              </a:rPr>
              <a:t>Operational </a:t>
            </a:r>
            <a:r>
              <a:rPr lang="en" sz="4000" b="1" u="sng" spc="-1" dirty="0">
                <a:solidFill>
                  <a:schemeClr val="dk1"/>
                </a:solidFill>
                <a:latin typeface="Goldman"/>
                <a:ea typeface="Goldman"/>
              </a:rPr>
              <a:t>E</a:t>
            </a:r>
            <a:r>
              <a:rPr lang="en" sz="4000" b="1" u="sng" strike="noStrike" spc="-1" dirty="0" smtClean="0">
                <a:solidFill>
                  <a:schemeClr val="dk1"/>
                </a:solidFill>
                <a:latin typeface="Goldman"/>
                <a:ea typeface="Goldman"/>
              </a:rPr>
              <a:t>fficiency  </a:t>
            </a:r>
            <a:br>
              <a:rPr lang="en" sz="4000" b="1" u="sng" strike="noStrike" spc="-1" dirty="0" smtClean="0">
                <a:solidFill>
                  <a:schemeClr val="dk1"/>
                </a:solidFill>
                <a:latin typeface="Goldman"/>
                <a:ea typeface="Goldman"/>
              </a:rPr>
            </a:br>
            <a:r>
              <a:rPr lang="en" sz="4000" b="1" u="sng" spc="-1" dirty="0" smtClean="0">
                <a:solidFill>
                  <a:schemeClr val="dk1"/>
                </a:solidFill>
                <a:latin typeface="Goldman"/>
                <a:ea typeface="Goldman"/>
              </a:rPr>
              <a:t>T</a:t>
            </a:r>
            <a:r>
              <a:rPr lang="en" sz="4000" b="1" u="sng" strike="noStrike" spc="-1" dirty="0" smtClean="0">
                <a:solidFill>
                  <a:schemeClr val="dk1"/>
                </a:solidFill>
                <a:latin typeface="Goldman"/>
                <a:ea typeface="Goldman"/>
              </a:rPr>
              <a:t>hrough  </a:t>
            </a:r>
            <a:r>
              <a:rPr lang="en" sz="4000" b="1" u="sng" spc="-1" dirty="0" smtClean="0">
                <a:solidFill>
                  <a:schemeClr val="dk1"/>
                </a:solidFill>
                <a:latin typeface="Goldman"/>
                <a:ea typeface="Goldman"/>
              </a:rPr>
              <a:t>D</a:t>
            </a:r>
            <a:r>
              <a:rPr lang="en" sz="4000" b="1" u="sng" strike="noStrike" spc="-1" dirty="0" smtClean="0">
                <a:solidFill>
                  <a:schemeClr val="dk1"/>
                </a:solidFill>
                <a:latin typeface="Goldman"/>
                <a:ea typeface="Goldman"/>
              </a:rPr>
              <a:t>ata </a:t>
            </a:r>
            <a:r>
              <a:rPr lang="en" sz="4000" b="1" u="sng" spc="-1" dirty="0">
                <a:solidFill>
                  <a:schemeClr val="dk1"/>
                </a:solidFill>
                <a:latin typeface="Goldman"/>
                <a:ea typeface="Goldman"/>
              </a:rPr>
              <a:t>M</a:t>
            </a:r>
            <a:r>
              <a:rPr lang="en" sz="4000" b="1" u="sng" strike="noStrike" spc="-1" dirty="0" smtClean="0">
                <a:solidFill>
                  <a:schemeClr val="dk1"/>
                </a:solidFill>
                <a:latin typeface="Goldman"/>
                <a:ea typeface="Goldman"/>
              </a:rPr>
              <a:t>anagement</a:t>
            </a:r>
            <a:endParaRPr lang="fr-FR" sz="4000" b="1" u="sng" strike="noStrike" spc="-1" dirty="0">
              <a:solidFill>
                <a:schemeClr val="dk1"/>
              </a:solidFill>
              <a:latin typeface="Arial"/>
            </a:endParaRPr>
          </a:p>
        </p:txBody>
      </p:sp>
      <p:sp>
        <p:nvSpPr>
          <p:cNvPr id="94" name="PlaceHolder 2"/>
          <p:cNvSpPr>
            <a:spLocks noGrp="1"/>
          </p:cNvSpPr>
          <p:nvPr>
            <p:ph type="subTitle"/>
          </p:nvPr>
        </p:nvSpPr>
        <p:spPr>
          <a:xfrm>
            <a:off x="2362200" y="2419350"/>
            <a:ext cx="5886000" cy="152373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Data management tools help healthcare organizations streamline operations. By analyzing data on patient flow, resource utilization, and care processes, hospitals can reduce wait times, optimize staff allocation, and improve overall patient care.</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174;p32"/>
          <p:cNvPicPr/>
          <p:nvPr/>
        </p:nvPicPr>
        <p:blipFill>
          <a:blip r:embed="rId2"/>
          <a:stretch/>
        </p:blipFill>
        <p:spPr>
          <a:xfrm flipH="1">
            <a:off x="5195520" y="1507320"/>
            <a:ext cx="3948480" cy="2973240"/>
          </a:xfrm>
          <a:prstGeom prst="rect">
            <a:avLst/>
          </a:prstGeom>
          <a:ln w="0">
            <a:noFill/>
          </a:ln>
        </p:spPr>
      </p:pic>
      <p:sp>
        <p:nvSpPr>
          <p:cNvPr id="96"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9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1" strike="noStrike" spc="-1" dirty="0">
                <a:solidFill>
                  <a:schemeClr val="dk1"/>
                </a:solidFill>
                <a:latin typeface="Goldman"/>
                <a:ea typeface="Goldman"/>
              </a:rPr>
              <a:t>Finance</a:t>
            </a:r>
            <a:endParaRPr lang="fr-FR" sz="4600" b="1" strike="noStrike" spc="-1" dirty="0">
              <a:solidFill>
                <a:schemeClr val="dk1"/>
              </a:solidFill>
              <a:latin typeface="Arial"/>
            </a:endParaRPr>
          </a:p>
        </p:txBody>
      </p:sp>
      <p:sp>
        <p:nvSpPr>
          <p:cNvPr id="9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02</a:t>
            </a:r>
            <a:endParaRPr lang="fr-FR" sz="6000" b="0" strike="noStrike" spc="-1">
              <a:solidFill>
                <a:schemeClr val="dk1"/>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bhaum\Downloads\Gemini_Generated_Image_orwx2horwx2horwx.png"/>
          <p:cNvPicPr>
            <a:picLocks noChangeAspect="1" noChangeArrowheads="1"/>
          </p:cNvPicPr>
          <p:nvPr/>
        </p:nvPicPr>
        <p:blipFill>
          <a:blip r:embed="rId2" cstate="print"/>
          <a:srcRect/>
          <a:stretch>
            <a:fillRect/>
          </a:stretch>
        </p:blipFill>
        <p:spPr bwMode="auto">
          <a:xfrm>
            <a:off x="0" y="0"/>
            <a:ext cx="2590800" cy="5143500"/>
          </a:xfrm>
          <a:prstGeom prst="rect">
            <a:avLst/>
          </a:prstGeom>
          <a:noFill/>
        </p:spPr>
      </p:pic>
      <p:sp>
        <p:nvSpPr>
          <p:cNvPr id="9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4000" b="1" u="sng" strike="noStrike" spc="-1" dirty="0">
                <a:solidFill>
                  <a:schemeClr val="dk1"/>
                </a:solidFill>
                <a:latin typeface="Goldman"/>
                <a:ea typeface="Goldman"/>
              </a:rPr>
              <a:t>Risk </a:t>
            </a:r>
            <a:r>
              <a:rPr lang="en" sz="4000" b="1" u="sng" strike="noStrike" spc="-1" dirty="0" smtClean="0">
                <a:solidFill>
                  <a:schemeClr val="dk1"/>
                </a:solidFill>
                <a:latin typeface="Goldman"/>
                <a:ea typeface="Goldman"/>
              </a:rPr>
              <a:t>Assessment </a:t>
            </a:r>
            <a:r>
              <a:rPr lang="en" sz="4000" b="1" u="sng" spc="-1" dirty="0">
                <a:solidFill>
                  <a:schemeClr val="dk1"/>
                </a:solidFill>
                <a:latin typeface="Goldman"/>
                <a:ea typeface="Goldman"/>
              </a:rPr>
              <a:t/>
            </a:r>
            <a:br>
              <a:rPr lang="en" sz="4000" b="1" u="sng" spc="-1" dirty="0">
                <a:solidFill>
                  <a:schemeClr val="dk1"/>
                </a:solidFill>
                <a:latin typeface="Goldman"/>
                <a:ea typeface="Goldman"/>
              </a:rPr>
            </a:br>
            <a:r>
              <a:rPr lang="en" sz="4000" b="1" u="sng" spc="-1" dirty="0" smtClean="0">
                <a:solidFill>
                  <a:schemeClr val="dk1"/>
                </a:solidFill>
                <a:latin typeface="Goldman"/>
                <a:ea typeface="Goldman"/>
              </a:rPr>
              <a:t>Algorithms</a:t>
            </a:r>
            <a:endParaRPr lang="fr-FR" sz="4000" b="1" u="sng" strike="noStrike" spc="-1" dirty="0">
              <a:solidFill>
                <a:schemeClr val="dk1"/>
              </a:solidFill>
              <a:latin typeface="Arial"/>
            </a:endParaRPr>
          </a:p>
        </p:txBody>
      </p:sp>
      <p:sp>
        <p:nvSpPr>
          <p:cNvPr id="100" name="PlaceHolder 2"/>
          <p:cNvSpPr>
            <a:spLocks noGrp="1"/>
          </p:cNvSpPr>
          <p:nvPr>
            <p:ph type="subTitle"/>
          </p:nvPr>
        </p:nvSpPr>
        <p:spPr>
          <a:xfrm>
            <a:off x="2590800" y="2571750"/>
            <a:ext cx="5886000" cy="114273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Risk assessment algorithms utilize statistical models to evaluate the likelihood of potential losses in finance. By analyzing past data and market trends, financial institutions can gauge which investments pose higher risks and adjust their strategies accordingly.</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bhaum\Downloads\Gemini_Generated_Image_re1ltsre1ltsre1l.png"/>
          <p:cNvPicPr>
            <a:picLocks noChangeAspect="1" noChangeArrowheads="1"/>
          </p:cNvPicPr>
          <p:nvPr/>
        </p:nvPicPr>
        <p:blipFill>
          <a:blip r:embed="rId2" cstate="print"/>
          <a:srcRect/>
          <a:stretch>
            <a:fillRect/>
          </a:stretch>
        </p:blipFill>
        <p:spPr bwMode="auto">
          <a:xfrm>
            <a:off x="0" y="0"/>
            <a:ext cx="2895600" cy="5143500"/>
          </a:xfrm>
          <a:prstGeom prst="rect">
            <a:avLst/>
          </a:prstGeom>
          <a:noFill/>
        </p:spPr>
      </p:pic>
      <p:sp>
        <p:nvSpPr>
          <p:cNvPr id="10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4000" b="0" strike="noStrike" spc="-1" dirty="0" smtClean="0">
                <a:solidFill>
                  <a:schemeClr val="dk1"/>
                </a:solidFill>
                <a:latin typeface="Goldman"/>
                <a:ea typeface="Goldman"/>
              </a:rPr>
              <a:t>   </a:t>
            </a:r>
            <a:r>
              <a:rPr lang="en" sz="4000" b="1" u="sng" strike="noStrike" spc="-1" dirty="0" smtClean="0">
                <a:solidFill>
                  <a:schemeClr val="dk1"/>
                </a:solidFill>
                <a:latin typeface="Goldman"/>
                <a:ea typeface="Goldman"/>
              </a:rPr>
              <a:t>Fraud Detection </a:t>
            </a:r>
            <a:br>
              <a:rPr lang="en" sz="4000" b="1" u="sng" strike="noStrike" spc="-1" dirty="0" smtClean="0">
                <a:solidFill>
                  <a:schemeClr val="dk1"/>
                </a:solidFill>
                <a:latin typeface="Goldman"/>
                <a:ea typeface="Goldman"/>
              </a:rPr>
            </a:br>
            <a:r>
              <a:rPr lang="en" sz="4000" b="1" u="sng" strike="noStrike" spc="-1" dirty="0" smtClean="0">
                <a:solidFill>
                  <a:schemeClr val="dk1"/>
                </a:solidFill>
                <a:latin typeface="Goldman"/>
                <a:ea typeface="Goldman"/>
              </a:rPr>
              <a:t>Techniques</a:t>
            </a:r>
            <a:endParaRPr lang="fr-FR" sz="4000" b="1" u="sng" strike="noStrike" spc="-1" dirty="0">
              <a:solidFill>
                <a:schemeClr val="dk1"/>
              </a:solidFill>
              <a:latin typeface="Arial"/>
            </a:endParaRPr>
          </a:p>
        </p:txBody>
      </p:sp>
      <p:sp>
        <p:nvSpPr>
          <p:cNvPr id="102" name="PlaceHolder 2"/>
          <p:cNvSpPr>
            <a:spLocks noGrp="1"/>
          </p:cNvSpPr>
          <p:nvPr>
            <p:ph type="subTitle"/>
          </p:nvPr>
        </p:nvSpPr>
        <p:spPr>
          <a:xfrm>
            <a:off x="2895600" y="2419350"/>
            <a:ext cx="5886000" cy="1352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Fraud detection techniques employ machine learning and data analytics to identify unusual patterns in transactions. By continuously monitoring financial activities, these systems can detect fraudulent behavior in real-time, helping companies reduce losses.</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TotalTime>
  <Words>457</Words>
  <Application>LibreOffice/7.6.7.2$Linux_X86_64 LibreOffice_project/60$Build-2</Application>
  <PresentationFormat>On-screen Show (16:9)</PresentationFormat>
  <Paragraphs>33</Paragraphs>
  <Slides>16</Slides>
  <Notes>0</Notes>
  <HiddenSlides>0</HiddenSlides>
  <MMClips>0</MMClips>
  <ScaleCrop>false</ScaleCrop>
  <HeadingPairs>
    <vt:vector size="4" baseType="variant">
      <vt:variant>
        <vt:lpstr>Theme</vt:lpstr>
      </vt:variant>
      <vt:variant>
        <vt:i4>25</vt:i4>
      </vt:variant>
      <vt:variant>
        <vt:lpstr>Slide Titles</vt:lpstr>
      </vt:variant>
      <vt:variant>
        <vt:i4>16</vt:i4>
      </vt:variant>
    </vt:vector>
  </HeadingPairs>
  <TitlesOfParts>
    <vt:vector size="41" baseType="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Data Science Applications</vt:lpstr>
      <vt:lpstr>Introduction</vt:lpstr>
      <vt:lpstr>Healthcare</vt:lpstr>
      <vt:lpstr>Predictive analytics for patient outcomes</vt:lpstr>
      <vt:lpstr>Personalized medicine and genomics</vt:lpstr>
      <vt:lpstr> Operational Efficiency   Through  Data Management</vt:lpstr>
      <vt:lpstr>Finance</vt:lpstr>
      <vt:lpstr>Risk Assessment  Algorithms</vt:lpstr>
      <vt:lpstr>   Fraud Detection  Techniques</vt:lpstr>
      <vt:lpstr>Algorithmic Trading  Strategies</vt:lpstr>
      <vt:lpstr>Retail</vt:lpstr>
      <vt:lpstr>Customer Behavior  Analysis</vt:lpstr>
      <vt:lpstr>Inventory optimization with data insights</vt:lpstr>
      <vt:lpstr>         Personalized Marketing  Strategies</vt:lpstr>
      <vt:lpstr>Conclusion</vt:lpstr>
      <vt:lpstr>Thank you!</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Applications</dc:title>
  <dc:creator>bhaumik mandalia</dc:creator>
  <cp:lastModifiedBy>bhaum</cp:lastModifiedBy>
  <cp:revision>2</cp:revision>
  <dcterms:modified xsi:type="dcterms:W3CDTF">2025-06-20T05:01:40Z</dcterms:modified>
</cp:coreProperties>
</file>

<file path=docProps/core1.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2025-06-07T08:10:39Z</dcterms:created>
  <dc:creator>Unknown Creator</dc:creator>
  <dc:description/>
  <dc:language>en-US</dc:language>
  <cp:lastModifiedBy>Unknown Creator</cp:lastModifiedBy>
  <dcterms:modified xsi:type="dcterms:W3CDTF">2025-06-07T08:10:39Z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